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2"/>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268" r:id="rId15"/>
    <p:sldId id="286" r:id="rId16"/>
    <p:sldId id="269" r:id="rId17"/>
    <p:sldId id="270" r:id="rId18"/>
    <p:sldId id="271" r:id="rId19"/>
    <p:sldId id="272" r:id="rId20"/>
    <p:sldId id="273" r:id="rId21"/>
    <p:sldId id="274" r:id="rId22"/>
    <p:sldId id="287" r:id="rId23"/>
    <p:sldId id="275" r:id="rId24"/>
    <p:sldId id="276" r:id="rId25"/>
    <p:sldId id="279" r:id="rId26"/>
    <p:sldId id="277" r:id="rId27"/>
    <p:sldId id="278" r:id="rId28"/>
    <p:sldId id="280" r:id="rId29"/>
    <p:sldId id="281" r:id="rId30"/>
    <p:sldId id="282" r:id="rId31"/>
    <p:sldId id="283" r:id="rId32"/>
    <p:sldId id="284" r:id="rId33"/>
    <p:sldId id="306" r:id="rId34"/>
    <p:sldId id="285" r:id="rId35"/>
    <p:sldId id="288" r:id="rId36"/>
    <p:sldId id="289" r:id="rId37"/>
    <p:sldId id="290" r:id="rId38"/>
    <p:sldId id="291" r:id="rId39"/>
    <p:sldId id="294" r:id="rId40"/>
    <p:sldId id="293" r:id="rId41"/>
    <p:sldId id="372" r:id="rId42"/>
    <p:sldId id="295" r:id="rId43"/>
    <p:sldId id="307" r:id="rId44"/>
    <p:sldId id="296" r:id="rId45"/>
    <p:sldId id="297" r:id="rId46"/>
    <p:sldId id="298" r:id="rId47"/>
    <p:sldId id="299" r:id="rId48"/>
    <p:sldId id="300" r:id="rId49"/>
    <p:sldId id="304" r:id="rId50"/>
    <p:sldId id="305"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9" r:id="rId82"/>
    <p:sldId id="340" r:id="rId83"/>
    <p:sldId id="341" r:id="rId84"/>
    <p:sldId id="342" r:id="rId85"/>
    <p:sldId id="343" r:id="rId86"/>
    <p:sldId id="344" r:id="rId87"/>
    <p:sldId id="345" r:id="rId88"/>
    <p:sldId id="346" r:id="rId89"/>
    <p:sldId id="347" r:id="rId90"/>
    <p:sldId id="348" r:id="rId91"/>
    <p:sldId id="350" r:id="rId92"/>
    <p:sldId id="351" r:id="rId93"/>
    <p:sldId id="352" r:id="rId94"/>
    <p:sldId id="353" r:id="rId95"/>
    <p:sldId id="354" r:id="rId96"/>
    <p:sldId id="355" r:id="rId97"/>
    <p:sldId id="356" r:id="rId98"/>
    <p:sldId id="357" r:id="rId99"/>
    <p:sldId id="358" r:id="rId100"/>
    <p:sldId id="360" r:id="rId101"/>
    <p:sldId id="362" r:id="rId102"/>
    <p:sldId id="363" r:id="rId103"/>
    <p:sldId id="364" r:id="rId104"/>
    <p:sldId id="365" r:id="rId105"/>
    <p:sldId id="366" r:id="rId106"/>
    <p:sldId id="367" r:id="rId107"/>
    <p:sldId id="368" r:id="rId108"/>
    <p:sldId id="371" r:id="rId109"/>
    <p:sldId id="369" r:id="rId110"/>
    <p:sldId id="37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37"/>
    <p:restoredTop sz="63004"/>
  </p:normalViewPr>
  <p:slideViewPr>
    <p:cSldViewPr snapToGrid="0">
      <p:cViewPr varScale="1">
        <p:scale>
          <a:sx n="82" d="100"/>
          <a:sy n="82" d="100"/>
        </p:scale>
        <p:origin x="12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35</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71</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87</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43974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7/8/24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7/8/24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Haley Dozer!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p:txBody>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p:txBody>
          <a:bodyPr/>
          <a:lstStyle/>
          <a:p>
            <a:r>
              <a:rPr lang="en-US" dirty="0"/>
              <a:t>Ensure all requirements from earlier in our setup are met</a:t>
            </a:r>
          </a:p>
          <a:p>
            <a:r>
              <a:rPr lang="en-US" dirty="0"/>
              <a:t>Pip install  Torch to the Python version you will be using today</a:t>
            </a:r>
          </a:p>
          <a:p>
            <a:r>
              <a:rPr lang="en-US" dirty="0"/>
              <a:t>Test torch works with code below:</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pPr marL="0" indent="0">
              <a:buNone/>
            </a:pPr>
            <a:endParaRPr lang="en-US" dirty="0"/>
          </a:p>
          <a:p>
            <a:pPr marL="0" indent="0">
              <a:buNone/>
            </a:pPr>
            <a:r>
              <a:rPr lang="en-US" sz="2200" b="1" dirty="0"/>
              <a:t>We will take the next 30 minutes to ensure everyone is ready to proceed</a:t>
            </a:r>
          </a:p>
        </p:txBody>
      </p:sp>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Artificial Intelligence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either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a:t>
            </a:r>
          </a:p>
          <a:p>
            <a:r>
              <a:rPr lang="en-US" dirty="0"/>
              <a:t>Key Concepts:</a:t>
            </a:r>
          </a:p>
          <a:p>
            <a:pPr lvl="1"/>
            <a:r>
              <a:rPr lang="en-US" dirty="0"/>
              <a:t>State: s, the current environment the agent encounters</a:t>
            </a:r>
          </a:p>
          <a:p>
            <a:pPr lvl="1"/>
            <a:r>
              <a:rPr lang="en-US" dirty="0"/>
              <a:t>Action: a, a given decision the agent can make in a particular state</a:t>
            </a:r>
          </a:p>
          <a:p>
            <a:pPr lvl="1"/>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10000"/>
          </a:bodyPr>
          <a:lstStyle/>
          <a:p>
            <a:r>
              <a:rPr lang="en-US" dirty="0"/>
              <a:t>Goal: </a:t>
            </a:r>
          </a:p>
          <a:p>
            <a:pPr lvl="1"/>
            <a:r>
              <a:rPr lang="en-US" dirty="0"/>
              <a:t>To update Q(</a:t>
            </a:r>
            <a:r>
              <a:rPr lang="en-US" dirty="0" err="1"/>
              <a:t>s,a</a:t>
            </a:r>
            <a:r>
              <a:rPr lang="en-US" dirty="0"/>
              <a:t>) based on the observed reward r and the maximum expected future reward from the next state s′</a:t>
            </a:r>
          </a:p>
          <a:p>
            <a:r>
              <a:rPr lang="en-US" dirty="0"/>
              <a:t>Q-Learning Update Function:</a:t>
            </a:r>
          </a:p>
          <a:p>
            <a:pPr lvl="1"/>
            <a:r>
              <a:rPr lang="en-US" dirty="0"/>
              <a:t>Q(</a:t>
            </a:r>
            <a:r>
              <a:rPr lang="en-US" dirty="0" err="1"/>
              <a:t>s,a</a:t>
            </a:r>
            <a:r>
              <a:rPr lang="en-US" dirty="0"/>
              <a:t>) ← Q(</a:t>
            </a:r>
            <a:r>
              <a:rPr lang="en-US" dirty="0" err="1"/>
              <a:t>s,a</a:t>
            </a:r>
            <a:r>
              <a:rPr lang="en-US" dirty="0"/>
              <a:t>)+</a:t>
            </a:r>
            <a:r>
              <a:rPr lang="el-GR" dirty="0"/>
              <a:t>α</a:t>
            </a:r>
            <a:r>
              <a:rPr lang="en-US" dirty="0"/>
              <a:t> </a:t>
            </a:r>
            <a:r>
              <a:rPr lang="el-GR" dirty="0"/>
              <a:t>[</a:t>
            </a:r>
            <a:r>
              <a:rPr lang="en-US" dirty="0"/>
              <a:t>r+ </a:t>
            </a:r>
            <a:r>
              <a:rPr lang="el-GR" dirty="0"/>
              <a:t>γ</a:t>
            </a:r>
            <a:r>
              <a:rPr lang="en-US" dirty="0"/>
              <a:t>′ </a:t>
            </a:r>
            <a:r>
              <a:rPr lang="en-US" dirty="0" err="1"/>
              <a:t>maxa</a:t>
            </a:r>
            <a:r>
              <a:rPr lang="en-US" dirty="0"/>
              <a:t> ​Q(</a:t>
            </a:r>
            <a:r>
              <a:rPr lang="en-US" dirty="0" err="1"/>
              <a:t>s′,a</a:t>
            </a:r>
            <a:r>
              <a:rPr lang="en-US" dirty="0"/>
              <a:t>′) − Q(</a:t>
            </a:r>
            <a:r>
              <a:rPr lang="en-US" dirty="0" err="1"/>
              <a:t>s,a</a:t>
            </a:r>
            <a:r>
              <a:rPr lang="en-US" dirty="0"/>
              <a:t>)]</a:t>
            </a:r>
          </a:p>
          <a:p>
            <a:r>
              <a:rPr lang="en-US" dirty="0"/>
              <a:t>Such that:</a:t>
            </a:r>
            <a:endParaRPr lang="el-GR" dirty="0"/>
          </a:p>
          <a:p>
            <a:pPr lvl="1"/>
            <a:r>
              <a:rPr lang="el-GR" dirty="0"/>
              <a:t>α </a:t>
            </a:r>
            <a:r>
              <a:rPr lang="en-US" dirty="0"/>
              <a:t>: is the learning rate and controls the impact of new information</a:t>
            </a:r>
          </a:p>
          <a:p>
            <a:pPr lvl="1"/>
            <a:r>
              <a:rPr lang="en-US" dirty="0"/>
              <a:t>r: is the immediate reward received after taking action a in state s</a:t>
            </a:r>
          </a:p>
          <a:p>
            <a:pPr lvl="1"/>
            <a:r>
              <a:rPr lang="el-GR" dirty="0"/>
              <a:t>γ </a:t>
            </a:r>
            <a:r>
              <a:rPr lang="en-US" dirty="0"/>
              <a:t>: is the discount factor and balances immediate and future rewards</a:t>
            </a:r>
          </a:p>
          <a:p>
            <a:pPr lvl="1"/>
            <a:r>
              <a:rPr lang="en-US" dirty="0" err="1"/>
              <a:t>maxa</a:t>
            </a:r>
            <a:r>
              <a:rPr lang="en-US" dirty="0"/>
              <a:t> ​Q(</a:t>
            </a:r>
            <a:r>
              <a:rPr lang="en-US" dirty="0" err="1"/>
              <a:t>s′,a</a:t>
            </a:r>
            <a:r>
              <a:rPr lang="en-US" dirty="0"/>
              <a:t>′):  is the maximum expected future reward from state s′ by taking the best action a′</a:t>
            </a:r>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2"/>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2"/>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a:t>
            </a:r>
          </a:p>
          <a:p>
            <a:r>
              <a:rPr lang="en-US" dirty="0"/>
              <a:t>2009 – Matthew E. Taylor and Peter Stone “Transfer learning for reinforcement learning domains” </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lvl="1"/>
            <a:r>
              <a:rPr lang="en-US" dirty="0"/>
              <a:t>act as a signal to our RL agent to indicate the immediate benefit or consequence of following a given strategy</a:t>
            </a:r>
          </a:p>
          <a:p>
            <a:pPr lvl="1"/>
            <a:r>
              <a:rPr lang="en-US" dirty="0"/>
              <a:t>allow programmers to guide the agent toward the optimal behavior in a given system</a:t>
            </a:r>
          </a:p>
          <a:p>
            <a:r>
              <a:rPr lang="en-US" dirty="0"/>
              <a:t>Reward Shaping:</a:t>
            </a:r>
          </a:p>
          <a:p>
            <a:pPr lvl="1"/>
            <a:r>
              <a:rPr lang="en-US" dirty="0"/>
              <a:t>Augments the original reward signal to accelerate learning or guide the agent towards desirable behavior</a:t>
            </a:r>
          </a:p>
          <a:p>
            <a:pPr lvl="1"/>
            <a:r>
              <a:rPr lang="en-US" dirty="0"/>
              <a:t>Allows for convergence optimization and discourages undesirable action</a:t>
            </a:r>
          </a:p>
          <a:p>
            <a:pPr lvl="1"/>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p:txBody>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p:txBody>
          <a:bodyPr>
            <a:normAutofit/>
          </a:bodyPr>
          <a:lstStyle/>
          <a:p>
            <a:r>
              <a:rPr lang="en-US" dirty="0"/>
              <a:t>Reward Function R(</a:t>
            </a:r>
            <a:r>
              <a:rPr lang="en-US" dirty="0" err="1"/>
              <a:t>s,a,s</a:t>
            </a:r>
            <a:r>
              <a:rPr lang="en-US" dirty="0"/>
              <a:t>’):</a:t>
            </a:r>
          </a:p>
          <a:p>
            <a:pPr lvl="1"/>
            <a:r>
              <a:rPr lang="en-US" dirty="0"/>
              <a:t>Defines the reward received when transitioning from state s to state s’ by taking action a</a:t>
            </a:r>
          </a:p>
          <a:p>
            <a:r>
              <a:rPr lang="en-US" dirty="0"/>
              <a:t>Discounted Reward: </a:t>
            </a:r>
          </a:p>
          <a:p>
            <a:pPr lvl="1"/>
            <a:r>
              <a:rPr lang="en-US" dirty="0"/>
              <a:t>Rt​=∑t=0∞​</a:t>
            </a:r>
            <a:r>
              <a:rPr lang="el-GR" dirty="0"/>
              <a:t>γ</a:t>
            </a:r>
            <a:r>
              <a:rPr lang="en-US" dirty="0" err="1"/>
              <a:t>trt</a:t>
            </a:r>
            <a:r>
              <a:rPr lang="en-US" dirty="0"/>
              <a:t>​, where </a:t>
            </a:r>
            <a:r>
              <a:rPr lang="el-GR" dirty="0"/>
              <a:t>γ </a:t>
            </a:r>
            <a:r>
              <a:rPr lang="en-US" dirty="0"/>
              <a:t>is the discount factor.</a:t>
            </a:r>
          </a:p>
          <a:p>
            <a:r>
              <a:rPr lang="en-US" dirty="0"/>
              <a:t>Impact:</a:t>
            </a:r>
          </a:p>
          <a:p>
            <a:pPr lvl="1"/>
            <a:r>
              <a:rPr lang="en-US" dirty="0"/>
              <a:t>Allows programmers to guide agent more closely ensure efficient optimizations</a:t>
            </a:r>
          </a:p>
          <a:p>
            <a:r>
              <a:rPr lang="en-US" dirty="0"/>
              <a:t>Considerations:</a:t>
            </a:r>
          </a:p>
          <a:p>
            <a:pPr lvl="1"/>
            <a:r>
              <a:rPr lang="en-US" dirty="0"/>
              <a:t>You can overfit and create misleading reward that can negatively effect optimizations</a:t>
            </a:r>
          </a:p>
          <a:p>
            <a:endParaRPr lang="en-US" dirty="0"/>
          </a:p>
        </p:txBody>
      </p:sp>
    </p:spTree>
    <p:extLst>
      <p:ext uri="{BB962C8B-B14F-4D97-AF65-F5344CB8AC3E}">
        <p14:creationId xmlns:p14="http://schemas.microsoft.com/office/powerpoint/2010/main" val="283985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a:bodyPr>
          <a:lstStyle/>
          <a:p>
            <a:pPr>
              <a:lnSpc>
                <a:spcPct val="110000"/>
              </a:lnSpc>
            </a:pPr>
            <a:r>
              <a:rPr lang="en-US" sz="1700"/>
              <a:t>The paper “Meta-Reinforcement Learning for Reward Shaping” used Reinforcement Learning to find the best reward basis for a different Reinforcement Model</a:t>
            </a:r>
          </a:p>
          <a:p>
            <a:pPr>
              <a:lnSpc>
                <a:spcPct val="110000"/>
              </a:lnSpc>
            </a:pPr>
            <a:r>
              <a:rPr lang="en-US" sz="170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2"/>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2"/>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Train RL Model</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71B3A3-6F34-5A83-7352-562C80CB02B9}"/>
              </a:ext>
            </a:extLst>
          </p:cNvPr>
          <p:cNvPicPr>
            <a:picLocks noChangeAspect="1"/>
          </p:cNvPicPr>
          <p:nvPr/>
        </p:nvPicPr>
        <p:blipFill rotWithShape="1">
          <a:blip r:embed="rId2"/>
          <a:srcRect/>
          <a:stretch/>
        </p:blipFill>
        <p:spPr>
          <a:xfrm>
            <a:off x="-2" y="10"/>
            <a:ext cx="12192002" cy="6857990"/>
          </a:xfrm>
          <a:prstGeom prst="rect">
            <a:avLst/>
          </a:prstGeom>
        </p:spPr>
      </p:pic>
      <p:sp>
        <p:nvSpPr>
          <p:cNvPr id="12" name="Freeform: Shape 11">
            <a:extLst>
              <a:ext uri="{FF2B5EF4-FFF2-40B4-BE49-F238E27FC236}">
                <a16:creationId xmlns:a16="http://schemas.microsoft.com/office/drawing/2014/main" id="{DF3EB82E-2C98-4DF3-A47D-8C0E5CEBB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17587" y="46266"/>
            <a:ext cx="2620677" cy="2528146"/>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D169092-DCBB-417F-A67D-ADE032800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617587" y="2575251"/>
            <a:ext cx="2620677" cy="2528146"/>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6D1572E-35F2-4C21-AA69-B57A24824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49662"/>
            <a:ext cx="12192000" cy="1708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21283-5DCD-38A8-8CE2-A40BE5245CF5}"/>
              </a:ext>
            </a:extLst>
          </p:cNvPr>
          <p:cNvSpPr>
            <a:spLocks noGrp="1"/>
          </p:cNvSpPr>
          <p:nvPr>
            <p:ph type="title"/>
          </p:nvPr>
        </p:nvSpPr>
        <p:spPr>
          <a:xfrm>
            <a:off x="1087348" y="5422789"/>
            <a:ext cx="9017060" cy="706641"/>
          </a:xfrm>
        </p:spPr>
        <p:txBody>
          <a:bodyPr vert="horz" lIns="91440" tIns="45720" rIns="91440" bIns="45720" rtlCol="0" anchor="b">
            <a:normAutofit/>
          </a:bodyPr>
          <a:lstStyle/>
          <a:p>
            <a:r>
              <a:rPr lang="en-US" sz="2800" b="1" kern="1200">
                <a:solidFill>
                  <a:schemeClr val="tx1"/>
                </a:solidFill>
                <a:effectLst/>
                <a:latin typeface="+mj-lt"/>
                <a:ea typeface="+mj-ea"/>
                <a:cs typeface="+mj-cs"/>
              </a:rPr>
              <a:t>Play with GUI &amp; Trained RL Model</a:t>
            </a:r>
          </a:p>
        </p:txBody>
      </p:sp>
    </p:spTree>
    <p:extLst>
      <p:ext uri="{BB962C8B-B14F-4D97-AF65-F5344CB8AC3E}">
        <p14:creationId xmlns:p14="http://schemas.microsoft.com/office/powerpoint/2010/main" val="133575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lvl="1"/>
            <a:r>
              <a:rPr lang="en-US" dirty="0"/>
              <a:t>Minimize the possible loss for a worst-case scenario</a:t>
            </a:r>
          </a:p>
          <a:p>
            <a:pPr lvl="1"/>
            <a:r>
              <a:rPr lang="en-US" dirty="0"/>
              <a:t>Maximizing the minimum gain</a:t>
            </a:r>
          </a:p>
          <a:p>
            <a:r>
              <a:rPr lang="en-US" dirty="0"/>
              <a:t>Key concepts:</a:t>
            </a:r>
          </a:p>
          <a:p>
            <a:pPr lvl="1"/>
            <a:r>
              <a:rPr lang="en-US" dirty="0"/>
              <a:t>Maximizer: Player trying to maximize their score</a:t>
            </a:r>
          </a:p>
          <a:p>
            <a:pPr lvl="1"/>
            <a:r>
              <a:rPr lang="en-US" dirty="0"/>
              <a:t>Minimizer: player trying to minimize their score</a:t>
            </a:r>
          </a:p>
          <a:p>
            <a:pPr lvl="1"/>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lvl="1"/>
            <a:r>
              <a:rPr lang="en-US" dirty="0"/>
              <a:t>The maximizer will select the maximum value</a:t>
            </a:r>
          </a:p>
          <a:p>
            <a:pPr lvl="1"/>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Play against Minimax! </a:t>
            </a:r>
            <a:br>
              <a:rPr lang="en-US" b="1" kern="1200">
                <a:solidFill>
                  <a:srgbClr val="FFFFFF"/>
                </a:solidFill>
                <a:effectLst/>
                <a:latin typeface="+mj-lt"/>
                <a:ea typeface="+mj-ea"/>
                <a:cs typeface="+mj-cs"/>
              </a:rPr>
            </a:br>
            <a:r>
              <a:rPr lang="en-US" b="1" kern="1200">
                <a:solidFill>
                  <a:srgbClr val="FFFFFF"/>
                </a:solidFill>
                <a:effectLst/>
                <a:latin typeface="+mj-lt"/>
                <a:ea typeface="+mj-ea"/>
                <a:cs typeface="+mj-cs"/>
              </a:rPr>
              <a:t>Challenge: Win</a:t>
            </a:r>
          </a:p>
        </p:txBody>
      </p:sp>
    </p:spTree>
    <p:extLst>
      <p:ext uri="{BB962C8B-B14F-4D97-AF65-F5344CB8AC3E}">
        <p14:creationId xmlns:p14="http://schemas.microsoft.com/office/powerpoint/2010/main" val="583559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2"/>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a:t>
            </a:r>
          </a:p>
        </p:txBody>
      </p:sp>
    </p:spTree>
    <p:extLst>
      <p:ext uri="{BB962C8B-B14F-4D97-AF65-F5344CB8AC3E}">
        <p14:creationId xmlns:p14="http://schemas.microsoft.com/office/powerpoint/2010/main" val="1207258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William!</a:t>
            </a:r>
          </a:p>
        </p:txBody>
      </p:sp>
    </p:spTree>
    <p:extLst>
      <p:ext uri="{BB962C8B-B14F-4D97-AF65-F5344CB8AC3E}">
        <p14:creationId xmlns:p14="http://schemas.microsoft.com/office/powerpoint/2010/main" val="3751157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85000" lnSpcReduction="20000"/>
          </a:bodyPr>
          <a:lstStyle/>
          <a:p>
            <a:r>
              <a:rPr lang="en-US" dirty="0"/>
              <a:t>Ensure your entire environment is set up properly</a:t>
            </a:r>
          </a:p>
          <a:p>
            <a:r>
              <a:rPr lang="en-US" dirty="0"/>
              <a:t>Install Python 3.7 or Higher</a:t>
            </a:r>
          </a:p>
          <a:p>
            <a:r>
              <a:rPr lang="en-US" dirty="0"/>
              <a:t>Install Torch to Python 3.7 or higher</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lvl="1"/>
            <a:r>
              <a:rPr lang="en-US" dirty="0"/>
              <a:t>Debugging breaks are for either taking a mental break or collaborating to debug code with leaders</a:t>
            </a:r>
          </a:p>
          <a:p>
            <a:pPr lvl="1"/>
            <a:r>
              <a:rPr lang="en-US" dirty="0"/>
              <a:t>Breaks will be for rest. No leaders will be available to help debug during these times. </a:t>
            </a:r>
          </a:p>
          <a:p>
            <a:r>
              <a:rPr lang="en-US" dirty="0"/>
              <a:t>Theory and Application:</a:t>
            </a:r>
          </a:p>
          <a:p>
            <a:pPr lvl="1"/>
            <a:r>
              <a:rPr lang="en-US" dirty="0"/>
              <a:t>We will walk through the process and theory behind all algorithms first. Afterward we will be sure to apply all theory in a concise manner. 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lvl="1"/>
            <a:r>
              <a:rPr lang="en-US" dirty="0"/>
              <a:t>Reward shaping </a:t>
            </a:r>
          </a:p>
          <a:p>
            <a:pPr lvl="1"/>
            <a:r>
              <a:rPr lang="en-US" dirty="0"/>
              <a:t>Q-Tables</a:t>
            </a:r>
          </a:p>
          <a:p>
            <a:r>
              <a:rPr lang="en-US" dirty="0"/>
              <a:t>Expert Data and Algorithms</a:t>
            </a:r>
          </a:p>
          <a:p>
            <a:pPr lvl="1"/>
            <a:r>
              <a:rPr lang="en-US" dirty="0"/>
              <a:t>Minimax Algorithm</a:t>
            </a:r>
          </a:p>
          <a:p>
            <a:r>
              <a:rPr lang="en-US" dirty="0"/>
              <a:t>Deep Q-Networks</a:t>
            </a:r>
          </a:p>
          <a:p>
            <a:pPr lvl="1"/>
            <a:r>
              <a:rPr lang="en-US" dirty="0"/>
              <a:t>Q-Learning Update Rule</a:t>
            </a:r>
          </a:p>
          <a:p>
            <a:pPr lvl="1"/>
            <a:r>
              <a:rPr lang="en-US" dirty="0"/>
              <a:t>DQN Equation</a:t>
            </a:r>
          </a:p>
          <a:p>
            <a:r>
              <a:rPr lang="en-US" dirty="0"/>
              <a:t>Deep Q-Learning from Demonstrations</a:t>
            </a:r>
          </a:p>
          <a:p>
            <a:pPr lvl="1"/>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7DF7-B866-0183-C38F-00C1EA08AC8C}"/>
              </a:ext>
            </a:extLst>
          </p:cNvPr>
          <p:cNvSpPr>
            <a:spLocks noGrp="1"/>
          </p:cNvSpPr>
          <p:nvPr>
            <p:ph type="title"/>
          </p:nvPr>
        </p:nvSpPr>
        <p:spPr/>
        <p:txBody>
          <a:bodyPr/>
          <a:lstStyle/>
          <a:p>
            <a:r>
              <a:rPr lang="en-US" dirty="0" err="1"/>
              <a:t>DQfD</a:t>
            </a:r>
            <a:r>
              <a:rPr lang="en-US" dirty="0"/>
              <a:t> Example</a:t>
            </a:r>
          </a:p>
        </p:txBody>
      </p:sp>
      <p:sp>
        <p:nvSpPr>
          <p:cNvPr id="3" name="Content Placeholder 2">
            <a:extLst>
              <a:ext uri="{FF2B5EF4-FFF2-40B4-BE49-F238E27FC236}">
                <a16:creationId xmlns:a16="http://schemas.microsoft.com/office/drawing/2014/main" id="{532A7838-CDAB-9C0A-799F-B2B86CA8D84C}"/>
              </a:ext>
            </a:extLst>
          </p:cNvPr>
          <p:cNvSpPr>
            <a:spLocks noGrp="1"/>
          </p:cNvSpPr>
          <p:nvPr>
            <p:ph idx="1"/>
          </p:nvPr>
        </p:nvSpPr>
        <p:spPr/>
        <p:txBody>
          <a:bodyPr/>
          <a:lstStyle/>
          <a:p>
            <a:r>
              <a:rPr lang="en-US" dirty="0"/>
              <a:t>ADD GRAPHIC</a:t>
            </a:r>
          </a:p>
        </p:txBody>
      </p:sp>
    </p:spTree>
    <p:extLst>
      <p:ext uri="{BB962C8B-B14F-4D97-AF65-F5344CB8AC3E}">
        <p14:creationId xmlns:p14="http://schemas.microsoft.com/office/powerpoint/2010/main" val="3551458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r>
              <a:rPr lang="en-US" dirty="0"/>
              <a:t>ADD GRAPHICS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a:t>Usages include game-playing, autonomous vehicles, control systems, and more</a:t>
            </a:r>
          </a:p>
          <a:p>
            <a:r>
              <a:rPr lang="en-US"/>
              <a:t>Example: Tesla offers an opt-in program that records all driver data to train autonomous-driving models from customer usage</a:t>
            </a:r>
            <a:endParaRPr lang="en-US" dirty="0"/>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9603</TotalTime>
  <Words>4090</Words>
  <Application>Microsoft Macintosh PowerPoint</Application>
  <PresentationFormat>Widescreen</PresentationFormat>
  <Paragraphs>438</Paragraphs>
  <Slides>110</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Dozer!</vt:lpstr>
      <vt:lpstr>Thank You,  Haley Dozer!</vt:lpstr>
      <vt:lpstr>Coding Environment Setup</vt:lpstr>
      <vt:lpstr>The Forefathers of Reinforcement Learning</vt:lpstr>
      <vt:lpstr>What is Reinforcement Learning?</vt:lpstr>
      <vt:lpstr>What is Reinforcement Learning?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RL Model</vt:lpstr>
      <vt:lpstr>Play with GUI &amp; Trained RL Model</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Win</vt:lpstr>
      <vt:lpstr>15 Minute  Debugging Break</vt:lpstr>
      <vt:lpstr>Drawbacks of Using Expert Data</vt:lpstr>
      <vt:lpstr>Please Welcome William!</vt:lpstr>
      <vt:lpstr>Thank you, William!</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Example</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32</cp:revision>
  <dcterms:created xsi:type="dcterms:W3CDTF">2024-07-01T21:51:20Z</dcterms:created>
  <dcterms:modified xsi:type="dcterms:W3CDTF">2024-07-08T13:57:39Z</dcterms:modified>
</cp:coreProperties>
</file>